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70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56B"/>
    <a:srgbClr val="229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9" autoAdjust="0"/>
    <p:restoredTop sz="94660"/>
  </p:normalViewPr>
  <p:slideViewPr>
    <p:cSldViewPr snapToGrid="0">
      <p:cViewPr>
        <p:scale>
          <a:sx n="100" d="100"/>
          <a:sy n="100" d="100"/>
        </p:scale>
        <p:origin x="48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7DFB7-974D-45E2-A6D4-FC9479C59DD6}" type="datetimeFigureOut">
              <a:rPr lang="en-US" smtClean="0"/>
              <a:t>7/17/17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55BBB-8DF0-450F-9951-BF6460CEB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3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55BBB-8DF0-450F-9951-BF6460CEB4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96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9923-7F35-4450-8062-1C9FBE8B4954}" type="datetime1">
              <a:rPr lang="en-US" smtClean="0"/>
              <a:t>7/17/17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843F-5DF8-47E2-AE7D-0510D8E5D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8705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2640-7A2A-4871-87D2-01857AB09F14}" type="datetime1">
              <a:rPr lang="en-US" smtClean="0"/>
              <a:t>7/17/17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843F-5DF8-47E2-AE7D-0510D8E5D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3496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F11B-9987-45EF-B3F5-6490AF7C3901}" type="datetime1">
              <a:rPr lang="en-US" smtClean="0"/>
              <a:t>7/17/17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843F-5DF8-47E2-AE7D-0510D8E5D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6366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F5F1-9E8A-4DE0-8727-2BABAFAA133F}" type="datetime1">
              <a:rPr lang="en-US" smtClean="0"/>
              <a:t>7/17/17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843F-5DF8-47E2-AE7D-0510D8E5D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7491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075D-4B44-45FB-8286-E3293322CB09}" type="datetime1">
              <a:rPr lang="en-US" smtClean="0"/>
              <a:t>7/17/17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843F-5DF8-47E2-AE7D-0510D8E5D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0307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74D0-B2D0-417C-8268-D7A6E3E94DEF}" type="datetime1">
              <a:rPr lang="en-US" smtClean="0"/>
              <a:t>7/17/17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843F-5DF8-47E2-AE7D-0510D8E5D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5839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FE50-1E9F-4616-B8E7-F7AD86A07F93}" type="datetime1">
              <a:rPr lang="en-US" smtClean="0"/>
              <a:t>7/17/17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843F-5DF8-47E2-AE7D-0510D8E5D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5668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C52E-6A04-420E-9A8C-D7C642F4E0F6}" type="datetime1">
              <a:rPr lang="en-US" smtClean="0"/>
              <a:t>7/17/17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843F-5DF8-47E2-AE7D-0510D8E5D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6713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9D8C6-10E5-41E0-9F44-B1E93D43380E}" type="datetime1">
              <a:rPr lang="en-US" smtClean="0"/>
              <a:t>7/17/17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843F-5DF8-47E2-AE7D-0510D8E5D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5683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9E4E0-D187-40DD-BE2D-B616666E9777}" type="datetime1">
              <a:rPr lang="en-US" smtClean="0"/>
              <a:t>7/17/17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843F-5DF8-47E2-AE7D-0510D8E5D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5936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EBB0-8991-4DFC-B12A-550FBC12560D}" type="datetime1">
              <a:rPr lang="en-US" smtClean="0"/>
              <a:t>7/17/17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843F-5DF8-47E2-AE7D-0510D8E5D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0272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0">
              <a:srgbClr val="2291B5"/>
            </a:gs>
            <a:gs pos="24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3B44B-4C41-406C-A178-9408ED80B8E1}" type="datetime1">
              <a:rPr lang="en-US" smtClean="0"/>
              <a:t>7/17/17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7843F-5DF8-47E2-AE7D-0510D8E5D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7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jpg"/><Relationship Id="rId6" Type="http://schemas.openxmlformats.org/officeDocument/2006/relationships/image" Target="../media/image18.png"/><Relationship Id="rId7" Type="http://schemas.openxmlformats.org/officeDocument/2006/relationships/image" Target="../media/image19.jpg"/><Relationship Id="rId8" Type="http://schemas.openxmlformats.org/officeDocument/2006/relationships/image" Target="../media/image20.jpg"/><Relationship Id="rId9" Type="http://schemas.openxmlformats.org/officeDocument/2006/relationships/image" Target="../media/image21.png"/><Relationship Id="rId10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4" Type="http://schemas.openxmlformats.org/officeDocument/2006/relationships/image" Target="../media/image27.jpeg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hyperlink" Target="https://www.cep.gov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dobeStock_53144127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3" b="8804"/>
          <a:stretch/>
        </p:blipFill>
        <p:spPr>
          <a:xfrm>
            <a:off x="0" y="-1"/>
            <a:ext cx="12192000" cy="68733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00668" y="1524000"/>
            <a:ext cx="9510889" cy="392288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1759320"/>
            <a:ext cx="9256889" cy="2897347"/>
          </a:xfrm>
        </p:spPr>
        <p:txBody>
          <a:bodyPr/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The Evidence-Based Policymaking Commission Act of 2016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843F-5DF8-47E2-AE7D-0510D8E5D8EF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8" descr="RFA_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421" y="4370212"/>
            <a:ext cx="23749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22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225800" y="2032001"/>
            <a:ext cx="5422900" cy="4527550"/>
          </a:xfrm>
          <a:prstGeom prst="ellipse">
            <a:avLst/>
          </a:prstGeom>
          <a:blipFill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0" r="-20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1776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Final Report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0533"/>
            <a:ext cx="10515600" cy="4528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By September 2017 (15 months after majority of appointments) the Commission shall submit a report to the President and Congress that:</a:t>
            </a:r>
          </a:p>
          <a:p>
            <a:pPr marL="0" indent="0">
              <a:buNone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Includes findings and conclusions related to the data and clearinghouse study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Includes recommendations on legislation and administrative action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Requires approval by ¾ of Commission to submit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843F-5DF8-47E2-AE7D-0510D8E5D8EF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 descr="RFA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6" y="115118"/>
            <a:ext cx="23749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12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657" y="1001776"/>
            <a:ext cx="10515600" cy="1325563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Executive Branch Assistance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657" y="2198159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dirty="0" smtClean="0"/>
              <a:t>The Head of each Agency Shall Advise and Consult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48267" y="2884146"/>
            <a:ext cx="10549466" cy="344709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Census Bureau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Internal Revenue Service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U.S. Dept. of Health &amp; Human Services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U.S. Dept. of Agriculture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U.S. Dept. of Housing &amp; Urban Development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Security Administration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U.S. Dept. of Education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U.S Dept. of Justice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White House Office of Management and Budget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Bureau of Labor Statistics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Any other agency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843F-5DF8-47E2-AE7D-0510D8E5D8EF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RFA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6" y="115118"/>
            <a:ext cx="2374900" cy="927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66" y="2712168"/>
            <a:ext cx="1274233" cy="1274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698" y="2736918"/>
            <a:ext cx="1219200" cy="11944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66" y="4242135"/>
            <a:ext cx="1267883" cy="12678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98" y="4305635"/>
            <a:ext cx="1513752" cy="10441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866" y="5476680"/>
            <a:ext cx="1302943" cy="12768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859" y="2712168"/>
            <a:ext cx="1284141" cy="12841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391" y="2680079"/>
            <a:ext cx="1305509" cy="13055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859" y="4193788"/>
            <a:ext cx="1316230" cy="13162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341" y="4157566"/>
            <a:ext cx="1355402" cy="13554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395" y="5673558"/>
            <a:ext cx="1167998" cy="102316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72444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1744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Commission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657" y="1847647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8131557" y="1847647"/>
            <a:ext cx="3195072" cy="4351338"/>
            <a:chOff x="4063" y="1"/>
            <a:chExt cx="2688282" cy="4905375"/>
          </a:xfrm>
        </p:grpSpPr>
        <p:sp>
          <p:nvSpPr>
            <p:cNvPr id="16" name="Rounded Rectangle 15"/>
            <p:cNvSpPr/>
            <p:nvPr/>
          </p:nvSpPr>
          <p:spPr>
            <a:xfrm>
              <a:off x="4063" y="1"/>
              <a:ext cx="2688282" cy="4905375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 w="38100">
              <a:solidFill>
                <a:srgbClr val="2291B5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33566" y="2000333"/>
              <a:ext cx="2645004" cy="26213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135128" rIns="135128" bIns="135128" numCol="1" spcCol="1270" anchor="t" anchorCtr="1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rgbClr val="24456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Personnel  </a:t>
              </a:r>
              <a:endParaRPr lang="en-US" sz="2400" b="1" kern="1200" dirty="0">
                <a:solidFill>
                  <a:srgbClr val="24456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1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400" kern="1200" dirty="0" smtClean="0">
                  <a:solidFill>
                    <a:srgbClr val="24456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Commission must hire a Director, who may hire additional staff </a:t>
              </a:r>
              <a:endParaRPr lang="en-US" sz="2400" kern="1200" dirty="0">
                <a:solidFill>
                  <a:srgbClr val="24456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Oval 20"/>
          <p:cNvSpPr/>
          <p:nvPr/>
        </p:nvSpPr>
        <p:spPr>
          <a:xfrm>
            <a:off x="8921099" y="1954694"/>
            <a:ext cx="1633489" cy="1633489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r="-8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2" name="Group 21"/>
          <p:cNvGrpSpPr/>
          <p:nvPr/>
        </p:nvGrpSpPr>
        <p:grpSpPr>
          <a:xfrm>
            <a:off x="4498464" y="1881515"/>
            <a:ext cx="3195072" cy="4351338"/>
            <a:chOff x="75829" y="38181"/>
            <a:chExt cx="2688282" cy="4905375"/>
          </a:xfrm>
        </p:grpSpPr>
        <p:sp>
          <p:nvSpPr>
            <p:cNvPr id="23" name="Rounded Rectangle 22"/>
            <p:cNvSpPr/>
            <p:nvPr/>
          </p:nvSpPr>
          <p:spPr>
            <a:xfrm>
              <a:off x="75829" y="38181"/>
              <a:ext cx="2688282" cy="4905375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 w="38100">
              <a:solidFill>
                <a:srgbClr val="2291B5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123454" y="2000333"/>
              <a:ext cx="2521796" cy="281652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135128" rIns="135128" bIns="135128" numCol="1" spcCol="1270" anchor="t" anchorCtr="1">
              <a:noAutofit/>
            </a:bodyPr>
            <a:lstStyle/>
            <a:p>
              <a:pPr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>
                  <a:solidFill>
                    <a:srgbClr val="24456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Hearings </a:t>
              </a:r>
              <a:r>
                <a:rPr lang="en-US" sz="2400" b="1" kern="1200" dirty="0" smtClean="0">
                  <a:solidFill>
                    <a:srgbClr val="24456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400" b="1" kern="1200" dirty="0">
                <a:solidFill>
                  <a:srgbClr val="24456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1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400" dirty="0">
                  <a:solidFill>
                    <a:srgbClr val="24456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Commission may hold hearings, sit and act, take testimony, and receive evidence </a:t>
              </a:r>
            </a:p>
          </p:txBody>
        </p:sp>
      </p:grpSp>
      <p:sp>
        <p:nvSpPr>
          <p:cNvPr id="14" name="Oval 13"/>
          <p:cNvSpPr/>
          <p:nvPr/>
        </p:nvSpPr>
        <p:spPr>
          <a:xfrm>
            <a:off x="5251489" y="1954694"/>
            <a:ext cx="1633489" cy="1633489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000" r="-26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5" name="Group 24"/>
          <p:cNvGrpSpPr/>
          <p:nvPr/>
        </p:nvGrpSpPr>
        <p:grpSpPr>
          <a:xfrm>
            <a:off x="838200" y="1847647"/>
            <a:ext cx="3238615" cy="4351338"/>
            <a:chOff x="1727" y="1"/>
            <a:chExt cx="2724918" cy="4905375"/>
          </a:xfrm>
        </p:grpSpPr>
        <p:sp>
          <p:nvSpPr>
            <p:cNvPr id="26" name="Rounded Rectangle 25"/>
            <p:cNvSpPr/>
            <p:nvPr/>
          </p:nvSpPr>
          <p:spPr>
            <a:xfrm>
              <a:off x="1727" y="1"/>
              <a:ext cx="2688282" cy="4905375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 w="38100">
              <a:solidFill>
                <a:srgbClr val="2291B5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38363" y="1962152"/>
              <a:ext cx="2688282" cy="26515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135128" rIns="135128" bIns="135128" numCol="1" spcCol="1270" anchor="t" anchorCtr="1">
              <a:noAutofit/>
            </a:bodyPr>
            <a:lstStyle/>
            <a:p>
              <a:pPr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smtClean="0">
                  <a:solidFill>
                    <a:srgbClr val="24456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Meetings  </a:t>
              </a:r>
              <a:r>
                <a:rPr lang="en-US" sz="2400" b="1" kern="1200" dirty="0" smtClean="0">
                  <a:solidFill>
                    <a:srgbClr val="24456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400" b="1" kern="1200" dirty="0">
                <a:solidFill>
                  <a:srgbClr val="24456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1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400" dirty="0">
                  <a:solidFill>
                    <a:srgbClr val="24456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Commission shall meet at least once and may meet more often, as the Chair/Co-Chair determine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1467339" y="1881515"/>
            <a:ext cx="1633489" cy="1633489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843F-5DF8-47E2-AE7D-0510D8E5D8EF}" type="slidenum">
              <a:rPr lang="en-US" smtClean="0"/>
              <a:t>12</a:t>
            </a:fld>
            <a:endParaRPr lang="en-US"/>
          </a:p>
        </p:txBody>
      </p:sp>
      <p:pic>
        <p:nvPicPr>
          <p:cNvPr id="18" name="Picture 17" descr="RFA_WHITE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6" y="115118"/>
            <a:ext cx="23749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49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43" y="773277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Timeline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34964" y="2036009"/>
            <a:ext cx="10995106" cy="3582926"/>
          </a:xfrm>
          <a:prstGeom prst="rightArrow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0">
                <a:srgbClr val="24456B"/>
              </a:gs>
              <a:gs pos="100000">
                <a:srgbClr val="2291B5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38200" y="3236929"/>
            <a:ext cx="1938867" cy="1202593"/>
          </a:xfrm>
          <a:prstGeom prst="roundRect">
            <a:avLst/>
          </a:prstGeom>
          <a:ln w="28575">
            <a:solidFill>
              <a:srgbClr val="24456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Bill signed </a:t>
            </a: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3/30/16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77067" y="3236929"/>
            <a:ext cx="1938867" cy="1202593"/>
          </a:xfrm>
          <a:prstGeom prst="roundRect">
            <a:avLst/>
          </a:prstGeom>
          <a:ln w="28575">
            <a:solidFill>
              <a:srgbClr val="24456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Appointments made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715934" y="3236929"/>
            <a:ext cx="1938867" cy="1210337"/>
          </a:xfrm>
          <a:prstGeom prst="roundRect">
            <a:avLst/>
          </a:prstGeom>
          <a:ln w="28575">
            <a:solidFill>
              <a:srgbClr val="24456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Commission meets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654801" y="3236929"/>
            <a:ext cx="1938867" cy="1194850"/>
          </a:xfrm>
          <a:prstGeom prst="roundRect">
            <a:avLst/>
          </a:prstGeom>
          <a:ln w="28575">
            <a:solidFill>
              <a:srgbClr val="24456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Report submitted </a:t>
            </a:r>
          </a:p>
          <a:p>
            <a:pPr algn="ctr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 Sep. 2017 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593668" y="3227669"/>
            <a:ext cx="1938867" cy="1227341"/>
          </a:xfrm>
          <a:prstGeom prst="roundRect">
            <a:avLst/>
          </a:prstGeom>
          <a:ln w="28575">
            <a:solidFill>
              <a:srgbClr val="24456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Commission ends </a:t>
            </a:r>
          </a:p>
          <a:p>
            <a:pPr algn="ctr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 Nov. 2017 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843F-5DF8-47E2-AE7D-0510D8E5D8EF}" type="slidenum">
              <a:rPr lang="en-US" smtClean="0"/>
              <a:t>13</a:t>
            </a:fld>
            <a:endParaRPr lang="en-US"/>
          </a:p>
        </p:txBody>
      </p:sp>
      <p:pic>
        <p:nvPicPr>
          <p:cNvPr id="16" name="Picture 15" descr="RFA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6" y="115118"/>
            <a:ext cx="2374900" cy="927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7700" y="5089023"/>
            <a:ext cx="6781800" cy="4924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/>
              <a:t>For more </a:t>
            </a:r>
            <a:r>
              <a:rPr lang="en-US" sz="2600" b="1" dirty="0" smtClean="0"/>
              <a:t>information: </a:t>
            </a:r>
            <a:r>
              <a:rPr lang="en-US" sz="2600" b="1" dirty="0">
                <a:hlinkClick r:id="rId3"/>
              </a:rPr>
              <a:t>https://</a:t>
            </a:r>
            <a:r>
              <a:rPr lang="en-US" sz="2600" b="1" dirty="0" smtClean="0">
                <a:hlinkClick r:id="rId3"/>
              </a:rPr>
              <a:t>www.cep.gov</a:t>
            </a:r>
            <a:r>
              <a:rPr lang="en-US" sz="2600" b="1" dirty="0" smtClean="0"/>
              <a:t> 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035674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657" y="721324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Basics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657" y="1879601"/>
            <a:ext cx="10515600" cy="4978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Creates a 15-member Commission to determine ways the federal government can “organize, protect, and analyze data to improve public policy.”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860842" y="2901758"/>
            <a:ext cx="10983686" cy="3717637"/>
          </a:xfrm>
          <a:prstGeom prst="rightArrow">
            <a:avLst/>
          </a:prstGeom>
          <a:gradFill>
            <a:gsLst>
              <a:gs pos="0">
                <a:srgbClr val="2291B5"/>
              </a:gs>
              <a:gs pos="100000">
                <a:srgbClr val="24456B"/>
              </a:gs>
            </a:gsLst>
            <a:lin ang="5400000" scaled="1"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5"/>
          <p:cNvGrpSpPr/>
          <p:nvPr/>
        </p:nvGrpSpPr>
        <p:grpSpPr>
          <a:xfrm>
            <a:off x="923609" y="3940212"/>
            <a:ext cx="2108217" cy="1640091"/>
            <a:chOff x="2112390" y="1683585"/>
            <a:chExt cx="2006635" cy="1655612"/>
          </a:xfrm>
        </p:grpSpPr>
        <p:sp>
          <p:nvSpPr>
            <p:cNvPr id="7" name="Rounded Rectangle 6"/>
            <p:cNvSpPr/>
            <p:nvPr/>
          </p:nvSpPr>
          <p:spPr>
            <a:xfrm>
              <a:off x="2112390" y="1683585"/>
              <a:ext cx="2006635" cy="165561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229250" y="1891862"/>
              <a:ext cx="1678586" cy="123905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Sponsors: U.S. House Speaker Paul Ryan (R-WI) &amp; U.S. Sen. Patty Murray (D-WA</a:t>
              </a:r>
              <a:r>
                <a:rPr lang="en-US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09987" y="3940848"/>
            <a:ext cx="2108217" cy="1639455"/>
            <a:chOff x="2112390" y="1666652"/>
            <a:chExt cx="2006635" cy="1655612"/>
          </a:xfrm>
        </p:grpSpPr>
        <p:sp>
          <p:nvSpPr>
            <p:cNvPr id="10" name="Rounded Rectangle 9"/>
            <p:cNvSpPr/>
            <p:nvPr/>
          </p:nvSpPr>
          <p:spPr>
            <a:xfrm>
              <a:off x="2112390" y="1666652"/>
              <a:ext cx="2006635" cy="165561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2387268" y="1807766"/>
              <a:ext cx="1429846" cy="13733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/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U.S. House passage</a:t>
              </a:r>
            </a:p>
            <a:p>
              <a:pPr lvl="0" algn="ctr"/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3/16/16</a:t>
              </a:r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74526" y="3940848"/>
            <a:ext cx="2108217" cy="1639455"/>
            <a:chOff x="2112390" y="1630773"/>
            <a:chExt cx="2006635" cy="1655612"/>
          </a:xfrm>
        </p:grpSpPr>
        <p:sp>
          <p:nvSpPr>
            <p:cNvPr id="13" name="Rounded Rectangle 12"/>
            <p:cNvSpPr/>
            <p:nvPr/>
          </p:nvSpPr>
          <p:spPr>
            <a:xfrm>
              <a:off x="2112390" y="1630773"/>
              <a:ext cx="2006635" cy="165561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2344093" y="1794105"/>
              <a:ext cx="1429846" cy="13733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/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U.S. Senate passage</a:t>
              </a:r>
            </a:p>
            <a:p>
              <a:pPr lvl="0" algn="ctr"/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3/17/16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39065" y="3940848"/>
            <a:ext cx="2108217" cy="1639455"/>
            <a:chOff x="2112390" y="1807766"/>
            <a:chExt cx="2006635" cy="1655612"/>
          </a:xfrm>
        </p:grpSpPr>
        <p:sp>
          <p:nvSpPr>
            <p:cNvPr id="16" name="Rounded Rectangle 15"/>
            <p:cNvSpPr/>
            <p:nvPr/>
          </p:nvSpPr>
          <p:spPr>
            <a:xfrm>
              <a:off x="2112390" y="1807766"/>
              <a:ext cx="2006635" cy="165561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2400784" y="1948880"/>
              <a:ext cx="1429846" cy="137338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/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Presidential signing</a:t>
              </a:r>
            </a:p>
            <a:p>
              <a:pPr lvl="0" algn="ctr"/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3/30/16</a:t>
              </a:r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843F-5DF8-47E2-AE7D-0510D8E5D8EF}" type="slidenum">
              <a:rPr lang="en-US" smtClean="0"/>
              <a:t>2</a:t>
            </a:fld>
            <a:endParaRPr lang="en-US"/>
          </a:p>
        </p:txBody>
      </p:sp>
      <p:pic>
        <p:nvPicPr>
          <p:cNvPr id="21" name="Picture 20" descr="RFA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6" y="115118"/>
            <a:ext cx="23749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05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48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15 Member Commission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38200" y="1829560"/>
            <a:ext cx="3090333" cy="1938422"/>
            <a:chOff x="2112390" y="1807766"/>
            <a:chExt cx="2006635" cy="1655612"/>
          </a:xfrm>
        </p:grpSpPr>
        <p:sp>
          <p:nvSpPr>
            <p:cNvPr id="7" name="Rounded Rectangle 6"/>
            <p:cNvSpPr/>
            <p:nvPr/>
          </p:nvSpPr>
          <p:spPr>
            <a:xfrm>
              <a:off x="2112390" y="1807766"/>
              <a:ext cx="2006635" cy="1655612"/>
            </a:xfrm>
            <a:prstGeom prst="roundRect">
              <a:avLst/>
            </a:prstGeom>
            <a:ln w="38100">
              <a:solidFill>
                <a:srgbClr val="2291B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323076" y="2024708"/>
              <a:ext cx="1678586" cy="123905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members appointed by the </a:t>
              </a:r>
              <a:r>
                <a:rPr lang="en-US" sz="24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Presiden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 </a:t>
              </a:r>
              <a:endParaRPr lang="en-U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8693" y="3212696"/>
            <a:ext cx="794309" cy="794309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4549685" y="1829560"/>
            <a:ext cx="3090333" cy="1938422"/>
            <a:chOff x="2112390" y="1807766"/>
            <a:chExt cx="2006635" cy="1655612"/>
          </a:xfrm>
        </p:grpSpPr>
        <p:sp>
          <p:nvSpPr>
            <p:cNvPr id="36" name="Rounded Rectangle 35"/>
            <p:cNvSpPr/>
            <p:nvPr/>
          </p:nvSpPr>
          <p:spPr>
            <a:xfrm>
              <a:off x="2112390" y="1807766"/>
              <a:ext cx="2006635" cy="1655612"/>
            </a:xfrm>
            <a:prstGeom prst="roundRect">
              <a:avLst/>
            </a:prstGeom>
            <a:ln w="28575">
              <a:solidFill>
                <a:srgbClr val="2291B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37" name="Rounded Rectangle 4"/>
            <p:cNvSpPr/>
            <p:nvPr/>
          </p:nvSpPr>
          <p:spPr>
            <a:xfrm>
              <a:off x="2323076" y="2024708"/>
              <a:ext cx="1678586" cy="123905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members appointed by the </a:t>
              </a:r>
              <a:r>
                <a:rPr lang="en-US" sz="24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U.S. House Speaker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263467" y="1829560"/>
            <a:ext cx="3090333" cy="1938422"/>
            <a:chOff x="2112390" y="1807766"/>
            <a:chExt cx="2006635" cy="1655612"/>
          </a:xfrm>
        </p:grpSpPr>
        <p:sp>
          <p:nvSpPr>
            <p:cNvPr id="39" name="Rounded Rectangle 38"/>
            <p:cNvSpPr/>
            <p:nvPr/>
          </p:nvSpPr>
          <p:spPr>
            <a:xfrm>
              <a:off x="2112390" y="1807766"/>
              <a:ext cx="2006635" cy="1655612"/>
            </a:xfrm>
            <a:prstGeom prst="roundRect">
              <a:avLst/>
            </a:prstGeom>
            <a:ln w="28575">
              <a:solidFill>
                <a:srgbClr val="2291B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40" name="Rounded Rectangle 4"/>
            <p:cNvSpPr/>
            <p:nvPr/>
          </p:nvSpPr>
          <p:spPr>
            <a:xfrm>
              <a:off x="2323076" y="2024708"/>
              <a:ext cx="1678586" cy="123905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members appointed by the </a:t>
              </a:r>
              <a:r>
                <a:rPr lang="en-US" sz="24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U.S. House Minority Speaker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8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561121" y="4167581"/>
            <a:ext cx="3090333" cy="1938422"/>
            <a:chOff x="2112390" y="1807766"/>
            <a:chExt cx="2006635" cy="1655612"/>
          </a:xfrm>
        </p:grpSpPr>
        <p:sp>
          <p:nvSpPr>
            <p:cNvPr id="42" name="Rounded Rectangle 41"/>
            <p:cNvSpPr/>
            <p:nvPr/>
          </p:nvSpPr>
          <p:spPr>
            <a:xfrm>
              <a:off x="2112390" y="1807766"/>
              <a:ext cx="2006635" cy="1655612"/>
            </a:xfrm>
            <a:prstGeom prst="roundRect">
              <a:avLst/>
            </a:prstGeom>
            <a:ln w="28575">
              <a:solidFill>
                <a:srgbClr val="2291B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43" name="Rounded Rectangle 4"/>
            <p:cNvSpPr/>
            <p:nvPr/>
          </p:nvSpPr>
          <p:spPr>
            <a:xfrm>
              <a:off x="2323076" y="2024708"/>
              <a:ext cx="1678586" cy="123905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members appointed by the </a:t>
              </a:r>
              <a:r>
                <a:rPr lang="en-US" sz="24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U.S. Senate Majority Leader 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700473" y="4156843"/>
            <a:ext cx="3090333" cy="1938422"/>
            <a:chOff x="2112390" y="1807766"/>
            <a:chExt cx="2006635" cy="1655612"/>
          </a:xfrm>
        </p:grpSpPr>
        <p:sp>
          <p:nvSpPr>
            <p:cNvPr id="45" name="Rounded Rectangle 44"/>
            <p:cNvSpPr/>
            <p:nvPr/>
          </p:nvSpPr>
          <p:spPr>
            <a:xfrm>
              <a:off x="2112390" y="1807766"/>
              <a:ext cx="2006635" cy="1655612"/>
            </a:xfrm>
            <a:prstGeom prst="roundRect">
              <a:avLst/>
            </a:prstGeom>
            <a:ln w="28575">
              <a:solidFill>
                <a:srgbClr val="2291B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46" name="Rounded Rectangle 4"/>
            <p:cNvSpPr/>
            <p:nvPr/>
          </p:nvSpPr>
          <p:spPr>
            <a:xfrm>
              <a:off x="2323076" y="2024708"/>
              <a:ext cx="1678586" cy="123905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members appointed by the </a:t>
              </a:r>
              <a:r>
                <a:rPr lang="en-US" sz="24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U.S. Senate Minority Leader </a:t>
              </a:r>
              <a:endParaRPr lang="en-U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47"/>
          <p:cNvSpPr/>
          <p:nvPr/>
        </p:nvSpPr>
        <p:spPr>
          <a:xfrm>
            <a:off x="7193317" y="3253974"/>
            <a:ext cx="721789" cy="669160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0" b="-20000"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Oval 48"/>
          <p:cNvSpPr/>
          <p:nvPr/>
        </p:nvSpPr>
        <p:spPr>
          <a:xfrm>
            <a:off x="11005439" y="3209381"/>
            <a:ext cx="696722" cy="753032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5000" b="-25000"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Oval 49"/>
          <p:cNvSpPr/>
          <p:nvPr/>
        </p:nvSpPr>
        <p:spPr>
          <a:xfrm>
            <a:off x="5218113" y="5716203"/>
            <a:ext cx="757810" cy="758124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000" r="-39000"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Oval 50"/>
          <p:cNvSpPr/>
          <p:nvPr/>
        </p:nvSpPr>
        <p:spPr>
          <a:xfrm>
            <a:off x="9334565" y="5688256"/>
            <a:ext cx="780710" cy="786071"/>
          </a:xfrm>
          <a:prstGeom prst="ellipse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000" b="-13000"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843F-5DF8-47E2-AE7D-0510D8E5D8EF}" type="slidenum">
              <a:rPr lang="en-US" smtClean="0"/>
              <a:t>3</a:t>
            </a:fld>
            <a:endParaRPr lang="en-US"/>
          </a:p>
        </p:txBody>
      </p:sp>
      <p:pic>
        <p:nvPicPr>
          <p:cNvPr id="25" name="Picture 24" descr="RFA_WHITE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6" y="115118"/>
            <a:ext cx="23749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76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1776"/>
            <a:ext cx="10515600" cy="128422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Appointments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President appoints 3 members: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1" y="2115086"/>
            <a:ext cx="10003970" cy="13492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29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academic researcher, data expert, </a:t>
            </a:r>
          </a:p>
          <a:p>
            <a:pPr algn="ctr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expert in administering programs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199" y="2096793"/>
            <a:ext cx="1443830" cy="1379693"/>
          </a:xfrm>
          <a:prstGeom prst="roundRect">
            <a:avLst>
              <a:gd name="adj" fmla="val 1667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Rounded Rectangle 13"/>
          <p:cNvSpPr/>
          <p:nvPr/>
        </p:nvSpPr>
        <p:spPr>
          <a:xfrm>
            <a:off x="1371601" y="3576989"/>
            <a:ext cx="10003970" cy="13492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29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expert in protecting personally-identifiable </a:t>
            </a:r>
          </a:p>
          <a:p>
            <a:pPr algn="ctr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and data minimization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38199" y="3542749"/>
            <a:ext cx="1443830" cy="1401783"/>
          </a:xfrm>
          <a:prstGeom prst="roundRect">
            <a:avLst>
              <a:gd name="adj" fmla="val 1667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5000" r="-35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Rounded Rectangle 14"/>
          <p:cNvSpPr/>
          <p:nvPr/>
        </p:nvSpPr>
        <p:spPr>
          <a:xfrm>
            <a:off x="1371601" y="5038891"/>
            <a:ext cx="10025741" cy="13492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29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of OMB (or designee)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8199" y="4992502"/>
            <a:ext cx="1443830" cy="1405575"/>
          </a:xfrm>
          <a:prstGeom prst="roundRect">
            <a:avLst>
              <a:gd name="adj" fmla="val 16670"/>
            </a:avLst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843F-5DF8-47E2-AE7D-0510D8E5D8EF}" type="slidenum">
              <a:rPr lang="en-US" smtClean="0"/>
              <a:t>4</a:t>
            </a:fld>
            <a:endParaRPr lang="en-US"/>
          </a:p>
        </p:txBody>
      </p:sp>
      <p:pic>
        <p:nvPicPr>
          <p:cNvPr id="13" name="Picture 12" descr="RFA_WHITE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6" y="115118"/>
            <a:ext cx="23749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71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312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Appointments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2762"/>
            <a:ext cx="10515600" cy="4351338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dirty="0" smtClean="0"/>
              <a:t>U.S. House and Senate Majority and Minority Leaders each appoint 3 members:</a:t>
            </a:r>
          </a:p>
          <a:p>
            <a:pPr marL="0" lv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094015" y="3266482"/>
            <a:ext cx="10003970" cy="13492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29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must be an academic researcher, data expert, or expert in administering programs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8200" y="3243780"/>
            <a:ext cx="1443830" cy="1371952"/>
          </a:xfrm>
          <a:prstGeom prst="roundRect">
            <a:avLst>
              <a:gd name="adj" fmla="val 1667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Rounded Rectangle 7"/>
          <p:cNvSpPr/>
          <p:nvPr/>
        </p:nvSpPr>
        <p:spPr>
          <a:xfrm>
            <a:off x="1094015" y="4729566"/>
            <a:ext cx="10003970" cy="13492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29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must be an expert in protecting personally-identifiable information and data minimization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8200" y="4703299"/>
            <a:ext cx="1443830" cy="1401783"/>
          </a:xfrm>
          <a:prstGeom prst="roundRect">
            <a:avLst>
              <a:gd name="adj" fmla="val 1667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5000" r="-35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843F-5DF8-47E2-AE7D-0510D8E5D8EF}" type="slidenum">
              <a:rPr lang="en-US" smtClean="0"/>
              <a:t>5</a:t>
            </a:fld>
            <a:endParaRPr lang="en-US"/>
          </a:p>
        </p:txBody>
      </p:sp>
      <p:pic>
        <p:nvPicPr>
          <p:cNvPr id="11" name="Picture 10" descr="RFA_WHIT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6" y="115118"/>
            <a:ext cx="23749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76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662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Members of the Commission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9325"/>
            <a:ext cx="10515600" cy="4351338"/>
          </a:xfrm>
        </p:spPr>
        <p:txBody>
          <a:bodyPr numCol="2">
            <a:normAutofit fontScale="85000" lnSpcReduction="20000"/>
          </a:bodyPr>
          <a:lstStyle/>
          <a:p>
            <a:pPr lvl="0"/>
            <a:r>
              <a:rPr lang="en-US" dirty="0"/>
              <a:t>Dr. Katharine Abraham, Chair, University of Maryland</a:t>
            </a:r>
          </a:p>
          <a:p>
            <a:pPr lvl="0"/>
            <a:r>
              <a:rPr lang="en-US" dirty="0"/>
              <a:t>Ron Haskins, Co-Chair, The Brookings Institution</a:t>
            </a:r>
          </a:p>
          <a:p>
            <a:pPr lvl="0"/>
            <a:r>
              <a:rPr lang="en-US" dirty="0"/>
              <a:t>Dr. Sherry </a:t>
            </a:r>
            <a:r>
              <a:rPr lang="en-US" dirty="0" err="1"/>
              <a:t>Glied</a:t>
            </a:r>
            <a:r>
              <a:rPr lang="en-US" dirty="0"/>
              <a:t>, New York University</a:t>
            </a:r>
          </a:p>
          <a:p>
            <a:pPr lvl="0"/>
            <a:r>
              <a:rPr lang="en-US" dirty="0"/>
              <a:t>Dr. Robert Groves, Georgetown University</a:t>
            </a:r>
          </a:p>
          <a:p>
            <a:r>
              <a:rPr lang="en-US" dirty="0" smtClean="0"/>
              <a:t>Dr</a:t>
            </a:r>
            <a:r>
              <a:rPr lang="en-US" dirty="0"/>
              <a:t>. Robert Hahn, Georgetown University</a:t>
            </a:r>
          </a:p>
          <a:p>
            <a:r>
              <a:rPr lang="en-US" dirty="0"/>
              <a:t>Dr. Hilary </a:t>
            </a:r>
            <a:r>
              <a:rPr lang="en-US" dirty="0" err="1"/>
              <a:t>Hoynes</a:t>
            </a:r>
            <a:r>
              <a:rPr lang="en-US" dirty="0"/>
              <a:t>, University of California-Berkeley</a:t>
            </a:r>
          </a:p>
          <a:p>
            <a:r>
              <a:rPr lang="en-US" dirty="0"/>
              <a:t>Dr. Jeffrey </a:t>
            </a:r>
            <a:r>
              <a:rPr lang="en-US" dirty="0" err="1"/>
              <a:t>Liebman</a:t>
            </a:r>
            <a:r>
              <a:rPr lang="en-US" dirty="0"/>
              <a:t>, Harvard University</a:t>
            </a:r>
          </a:p>
          <a:p>
            <a:r>
              <a:rPr lang="en-US" dirty="0"/>
              <a:t>Dr. Bruce Meyer, University of Chicago</a:t>
            </a:r>
          </a:p>
          <a:p>
            <a:pPr lvl="0"/>
            <a:r>
              <a:rPr lang="en-US" dirty="0" smtClean="0"/>
              <a:t>Paul Ohm, Georgetown Law Center</a:t>
            </a:r>
          </a:p>
          <a:p>
            <a:r>
              <a:rPr lang="en-US" dirty="0"/>
              <a:t>Allison </a:t>
            </a:r>
            <a:r>
              <a:rPr lang="en-US" dirty="0" err="1"/>
              <a:t>Orris</a:t>
            </a:r>
            <a:r>
              <a:rPr lang="en-US" dirty="0"/>
              <a:t>, White House Office of Management and Budget</a:t>
            </a:r>
          </a:p>
          <a:p>
            <a:r>
              <a:rPr lang="en-US" dirty="0"/>
              <a:t>Kathleen Rice, </a:t>
            </a:r>
            <a:r>
              <a:rPr lang="en-US" dirty="0" err="1"/>
              <a:t>Faegre</a:t>
            </a:r>
            <a:r>
              <a:rPr lang="en-US" dirty="0"/>
              <a:t> Baker Daniels LLP</a:t>
            </a:r>
          </a:p>
          <a:p>
            <a:pPr lvl="0"/>
            <a:r>
              <a:rPr lang="en-US" dirty="0" smtClean="0"/>
              <a:t>Robert </a:t>
            </a:r>
            <a:r>
              <a:rPr lang="en-US" dirty="0" err="1" smtClean="0"/>
              <a:t>Shea</a:t>
            </a:r>
            <a:r>
              <a:rPr lang="en-US" dirty="0" smtClean="0"/>
              <a:t>, </a:t>
            </a:r>
            <a:r>
              <a:rPr lang="en-US" dirty="0"/>
              <a:t>Grant Thornton LLP</a:t>
            </a:r>
            <a:endParaRPr lang="en-US" dirty="0" smtClean="0"/>
          </a:p>
          <a:p>
            <a:r>
              <a:rPr lang="en-US" dirty="0"/>
              <a:t>Dr. </a:t>
            </a:r>
            <a:r>
              <a:rPr lang="en-US" dirty="0" err="1"/>
              <a:t>Latanya</a:t>
            </a:r>
            <a:r>
              <a:rPr lang="en-US" dirty="0"/>
              <a:t> Sweeney, Harvard University</a:t>
            </a:r>
          </a:p>
          <a:p>
            <a:pPr lvl="0"/>
            <a:r>
              <a:rPr lang="en-US" dirty="0" smtClean="0"/>
              <a:t>Kenneth </a:t>
            </a:r>
            <a:r>
              <a:rPr lang="en-US" dirty="0" err="1" smtClean="0"/>
              <a:t>Troske</a:t>
            </a:r>
            <a:r>
              <a:rPr lang="en-US" dirty="0" smtClean="0"/>
              <a:t>, </a:t>
            </a:r>
            <a:r>
              <a:rPr lang="en-US" dirty="0"/>
              <a:t>University of </a:t>
            </a:r>
            <a:r>
              <a:rPr lang="en-US" dirty="0" smtClean="0"/>
              <a:t>Kentucky</a:t>
            </a:r>
            <a:endParaRPr lang="en-US" dirty="0"/>
          </a:p>
          <a:p>
            <a:pPr lvl="0"/>
            <a:r>
              <a:rPr lang="en-US" dirty="0" smtClean="0"/>
              <a:t>Kim </a:t>
            </a:r>
            <a:r>
              <a:rPr lang="en-US" dirty="0" err="1"/>
              <a:t>Wallin</a:t>
            </a:r>
            <a:r>
              <a:rPr lang="en-US" dirty="0"/>
              <a:t>, former Nevada State </a:t>
            </a:r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843F-5DF8-47E2-AE7D-0510D8E5D8EF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RFA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6" y="115118"/>
            <a:ext cx="23749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1548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7522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 Duties of Commission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43683" y="2032337"/>
            <a:ext cx="6292983" cy="1296778"/>
            <a:chOff x="1744409" y="436"/>
            <a:chExt cx="5638465" cy="1296778"/>
          </a:xfrm>
        </p:grpSpPr>
        <p:sp>
          <p:nvSpPr>
            <p:cNvPr id="6" name="Pentagon 5"/>
            <p:cNvSpPr/>
            <p:nvPr/>
          </p:nvSpPr>
          <p:spPr>
            <a:xfrm rot="10800000">
              <a:off x="1744409" y="436"/>
              <a:ext cx="5638465" cy="1296778"/>
            </a:xfrm>
            <a:prstGeom prst="homePlate">
              <a:avLst/>
            </a:prstGeom>
            <a:noFill/>
            <a:ln w="38100">
              <a:solidFill>
                <a:srgbClr val="2291B5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entagon 4"/>
            <p:cNvSpPr/>
            <p:nvPr/>
          </p:nvSpPr>
          <p:spPr>
            <a:xfrm rot="21600000">
              <a:off x="2068603" y="436"/>
              <a:ext cx="5314271" cy="12967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843" tIns="140970" rIns="263144" bIns="14097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Study of Data</a:t>
              </a:r>
              <a:endParaRPr lang="en-US" sz="37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2146906" y="2003552"/>
            <a:ext cx="1296778" cy="1296778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000" r="-19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oup 8"/>
          <p:cNvGrpSpPr/>
          <p:nvPr/>
        </p:nvGrpSpPr>
        <p:grpSpPr>
          <a:xfrm>
            <a:off x="3443683" y="3414814"/>
            <a:ext cx="6292983" cy="1296778"/>
            <a:chOff x="1744409" y="436"/>
            <a:chExt cx="5638465" cy="1296778"/>
          </a:xfrm>
        </p:grpSpPr>
        <p:sp>
          <p:nvSpPr>
            <p:cNvPr id="10" name="Pentagon 9"/>
            <p:cNvSpPr/>
            <p:nvPr/>
          </p:nvSpPr>
          <p:spPr>
            <a:xfrm rot="10800000">
              <a:off x="1744409" y="436"/>
              <a:ext cx="5638465" cy="1296778"/>
            </a:xfrm>
            <a:prstGeom prst="homePlate">
              <a:avLst/>
            </a:prstGeom>
            <a:noFill/>
            <a:ln w="38100">
              <a:solidFill>
                <a:srgbClr val="2291B5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entagon 4"/>
            <p:cNvSpPr/>
            <p:nvPr/>
          </p:nvSpPr>
          <p:spPr>
            <a:xfrm>
              <a:off x="2068603" y="436"/>
              <a:ext cx="5314271" cy="12967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843" tIns="140970" rIns="263144" bIns="14097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Study of Clearinghouse</a:t>
              </a:r>
              <a:endParaRPr lang="en-US" sz="37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2146905" y="3445269"/>
            <a:ext cx="1296778" cy="1296778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3000" r="-153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oup 12"/>
          <p:cNvGrpSpPr/>
          <p:nvPr/>
        </p:nvGrpSpPr>
        <p:grpSpPr>
          <a:xfrm>
            <a:off x="3443683" y="4824999"/>
            <a:ext cx="6292983" cy="1296778"/>
            <a:chOff x="1744409" y="436"/>
            <a:chExt cx="5638465" cy="1296778"/>
          </a:xfrm>
        </p:grpSpPr>
        <p:sp>
          <p:nvSpPr>
            <p:cNvPr id="14" name="Pentagon 13"/>
            <p:cNvSpPr/>
            <p:nvPr/>
          </p:nvSpPr>
          <p:spPr>
            <a:xfrm rot="10800000">
              <a:off x="1744409" y="436"/>
              <a:ext cx="5638465" cy="1296778"/>
            </a:xfrm>
            <a:prstGeom prst="homePlate">
              <a:avLst/>
            </a:prstGeom>
            <a:noFill/>
            <a:ln w="38100">
              <a:solidFill>
                <a:srgbClr val="2291B5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entagon 4"/>
            <p:cNvSpPr/>
            <p:nvPr/>
          </p:nvSpPr>
          <p:spPr>
            <a:xfrm rot="21600000">
              <a:off x="2068603" y="436"/>
              <a:ext cx="5314271" cy="12967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843" tIns="140970" rIns="263144" bIns="14097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Final Report </a:t>
              </a:r>
              <a:endParaRPr lang="en-US" sz="37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2146905" y="4894200"/>
            <a:ext cx="1296778" cy="1296778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0" r="-20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843F-5DF8-47E2-AE7D-0510D8E5D8EF}" type="slidenum">
              <a:rPr lang="en-US" smtClean="0"/>
              <a:t>7</a:t>
            </a:fld>
            <a:endParaRPr lang="en-US"/>
          </a:p>
        </p:txBody>
      </p:sp>
      <p:pic>
        <p:nvPicPr>
          <p:cNvPr id="18" name="Picture 17" descr="RFA_WHITE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6" y="115118"/>
            <a:ext cx="23749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1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149600" y="1714501"/>
            <a:ext cx="5651500" cy="4870450"/>
          </a:xfrm>
          <a:prstGeom prst="ellipse">
            <a:avLst/>
          </a:prstGeom>
          <a:blipFill>
            <a:blip r:embed="rId2" cstate="print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000" r="-19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1776"/>
            <a:ext cx="10515600" cy="688912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Study of Data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Study of data inventory, data infrastructure, database security, and statistical protocols related to Federal policymaking to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best way to facilitate program evaluation, continuous improvement, policy-relevant research, and cost-benefit analyses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 how data infrastructure, database security, and statistical protocols should be modified (to meet goals above)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 how best to incorporate outcomes measurement, institutionalize randomized controlled trials, and rigorous impact analysis into program design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843F-5DF8-47E2-AE7D-0510D8E5D8EF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RFA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6" y="115118"/>
            <a:ext cx="23749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69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314700" y="2006600"/>
            <a:ext cx="5435600" cy="4683126"/>
          </a:xfrm>
          <a:prstGeom prst="ellipse">
            <a:avLst/>
          </a:prstGeom>
          <a:blipFill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3000" r="-153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232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Study of Clearinghouse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47888"/>
            <a:ext cx="10515600" cy="435133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Commission shall consider whether and how to create a Clearinghouse of program and survey data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This study has 11 specific tasks, related to data access, data privacy, data sharing, etc.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example: evaluating “how data and results of research can be used to inform program administrators and policymakers to improve program design”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843F-5DF8-47E2-AE7D-0510D8E5D8EF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RFA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6" y="115118"/>
            <a:ext cx="23749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55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</TotalTime>
  <Words>666</Words>
  <Application>Microsoft Macintosh PowerPoint</Application>
  <PresentationFormat>Widescreen</PresentationFormat>
  <Paragraphs>106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PowerPoint Presentation</vt:lpstr>
      <vt:lpstr>The Basics </vt:lpstr>
      <vt:lpstr>15 Member Commission </vt:lpstr>
      <vt:lpstr>Appointments  President appoints 3 members: </vt:lpstr>
      <vt:lpstr>Appointments </vt:lpstr>
      <vt:lpstr>Members of the Commission</vt:lpstr>
      <vt:lpstr>3 Duties of Commission </vt:lpstr>
      <vt:lpstr>Study of Data</vt:lpstr>
      <vt:lpstr>Study of Clearinghouse</vt:lpstr>
      <vt:lpstr>Final Report</vt:lpstr>
      <vt:lpstr>Executive Branch Assistance</vt:lpstr>
      <vt:lpstr>The Commission </vt:lpstr>
      <vt:lpstr>Timeline 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Carly Coakley</dc:creator>
  <cp:lastModifiedBy>Jeremy Ayers</cp:lastModifiedBy>
  <cp:revision>43</cp:revision>
  <dcterms:created xsi:type="dcterms:W3CDTF">2016-05-02T16:25:08Z</dcterms:created>
  <dcterms:modified xsi:type="dcterms:W3CDTF">2017-07-17T21:09:33Z</dcterms:modified>
</cp:coreProperties>
</file>